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32.jpeg" ContentType="image/jpeg"/>
  <Override PartName="/ppt/media/image16.png" ContentType="image/png"/>
  <Override PartName="/ppt/media/image12.png" ContentType="image/png"/>
  <Override PartName="/ppt/media/image28.png" ContentType="image/png"/>
  <Override PartName="/ppt/media/image5.png" ContentType="image/png"/>
  <Override PartName="/ppt/media/image35.jpeg" ContentType="image/jpeg"/>
  <Override PartName="/ppt/media/image8.jpeg" ContentType="image/jpeg"/>
  <Override PartName="/ppt/media/image38.png" ContentType="image/png"/>
  <Override PartName="/ppt/media/image9.jpeg" ContentType="image/jpeg"/>
  <Override PartName="/ppt/media/image7.png" ContentType="image/png"/>
  <Override PartName="/ppt/media/image34.jpeg" ContentType="image/jpeg"/>
  <Override PartName="/ppt/media/image37.png" ContentType="image/png"/>
  <Override PartName="/ppt/media/image13.png" ContentType="image/png"/>
  <Override PartName="/ppt/media/image30.jpeg" ContentType="image/jpeg"/>
  <Override PartName="/ppt/media/image15.png" ContentType="image/png"/>
  <Override PartName="/ppt/media/image31.jpeg" ContentType="image/jpeg"/>
  <Override PartName="/ppt/media/image2.png" ContentType="image/png"/>
  <Override PartName="/ppt/media/image25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1.png" ContentType="image/png"/>
  <Override PartName="/ppt/media/image11.jpeg" ContentType="image/jpeg"/>
  <Override PartName="/ppt/media/image24.png" ContentType="image/png"/>
  <Override PartName="/ppt/media/image10.jpeg" ContentType="image/jpeg"/>
  <Override PartName="/ppt/media/image14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9144000" cy="6858000"/>
  <p:notesSz cx="7019925" cy="930592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Img"/>
          </p:nvPr>
        </p:nvSpPr>
        <p:spPr>
          <a:xfrm>
            <a:off x="1183680" y="707040"/>
            <a:ext cx="4652280" cy="3489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02000" y="4420080"/>
            <a:ext cx="5615640" cy="4187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046320" cy="4647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dt"/>
          </p:nvPr>
        </p:nvSpPr>
        <p:spPr>
          <a:xfrm>
            <a:off x="3973320" y="0"/>
            <a:ext cx="3046320" cy="4647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ftr"/>
          </p:nvPr>
        </p:nvSpPr>
        <p:spPr>
          <a:xfrm>
            <a:off x="0" y="8840880"/>
            <a:ext cx="3046320" cy="4647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sldNum"/>
          </p:nvPr>
        </p:nvSpPr>
        <p:spPr>
          <a:xfrm>
            <a:off x="3973320" y="8840880"/>
            <a:ext cx="3046320" cy="4647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A7ECC848-CCC1-449C-8D2F-46A730F8FAA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1184400" y="698400"/>
            <a:ext cx="4650840" cy="3489120"/>
          </a:xfrm>
          <a:prstGeom prst="rect">
            <a:avLst/>
          </a:prstGeom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702000" y="4420440"/>
            <a:ext cx="5615640" cy="41871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4" name="TextShape 3"/>
          <p:cNvSpPr txBox="1"/>
          <p:nvPr/>
        </p:nvSpPr>
        <p:spPr>
          <a:xfrm>
            <a:off x="3976200" y="8839080"/>
            <a:ext cx="3041640" cy="4647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</a:pPr>
            <a:fld id="{6F93AC4F-C090-41F9-8BEC-F1670C10276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1184400" y="698400"/>
            <a:ext cx="4650840" cy="3489120"/>
          </a:xfrm>
          <a:prstGeom prst="rect">
            <a:avLst/>
          </a:prstGeom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702000" y="4420440"/>
            <a:ext cx="5615640" cy="41871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81" name="TextShape 3"/>
          <p:cNvSpPr txBox="1"/>
          <p:nvPr/>
        </p:nvSpPr>
        <p:spPr>
          <a:xfrm>
            <a:off x="3976200" y="8839080"/>
            <a:ext cx="3041640" cy="4647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</a:pPr>
            <a:fld id="{5AAF7265-040E-4A67-B308-215B48F62EE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ldImg"/>
          </p:nvPr>
        </p:nvSpPr>
        <p:spPr>
          <a:xfrm>
            <a:off x="1184400" y="698400"/>
            <a:ext cx="4650840" cy="3489120"/>
          </a:xfrm>
          <a:prstGeom prst="rect">
            <a:avLst/>
          </a:prstGeom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702000" y="4420440"/>
            <a:ext cx="5615640" cy="41871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84" name="TextShape 3"/>
          <p:cNvSpPr txBox="1"/>
          <p:nvPr/>
        </p:nvSpPr>
        <p:spPr>
          <a:xfrm>
            <a:off x="3976200" y="8839080"/>
            <a:ext cx="3041640" cy="4647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</a:pPr>
            <a:fld id="{B0F8F8FF-6F8B-4DA0-BF5A-CAF8069544B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ldImg"/>
          </p:nvPr>
        </p:nvSpPr>
        <p:spPr>
          <a:xfrm>
            <a:off x="1184400" y="698400"/>
            <a:ext cx="4650840" cy="3489120"/>
          </a:xfrm>
          <a:prstGeom prst="rect">
            <a:avLst/>
          </a:prstGeom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702000" y="4420440"/>
            <a:ext cx="5615640" cy="41871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87" name="TextShape 3"/>
          <p:cNvSpPr txBox="1"/>
          <p:nvPr/>
        </p:nvSpPr>
        <p:spPr>
          <a:xfrm>
            <a:off x="3976200" y="8839080"/>
            <a:ext cx="3041640" cy="4647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</a:pPr>
            <a:fld id="{4249D297-79DE-403A-9CEC-ED4A5D1BB75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1184400" y="698400"/>
            <a:ext cx="4650840" cy="3489120"/>
          </a:xfrm>
          <a:prstGeom prst="rect">
            <a:avLst/>
          </a:prstGeom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702000" y="4420440"/>
            <a:ext cx="5615640" cy="41871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7" name="TextShape 3"/>
          <p:cNvSpPr txBox="1"/>
          <p:nvPr/>
        </p:nvSpPr>
        <p:spPr>
          <a:xfrm>
            <a:off x="3976200" y="8839080"/>
            <a:ext cx="3041640" cy="4647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</a:pPr>
            <a:fld id="{4B95058D-E8D6-4ED4-AEE1-B120D552A88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1184400" y="698400"/>
            <a:ext cx="4650840" cy="3489120"/>
          </a:xfrm>
          <a:prstGeom prst="rect">
            <a:avLst/>
          </a:prstGeom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702000" y="4420440"/>
            <a:ext cx="5615640" cy="41871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0" name="TextShape 3"/>
          <p:cNvSpPr txBox="1"/>
          <p:nvPr/>
        </p:nvSpPr>
        <p:spPr>
          <a:xfrm>
            <a:off x="3976200" y="8839080"/>
            <a:ext cx="3041640" cy="4647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</a:pPr>
            <a:fld id="{D90D693C-2B5D-43B2-AFD6-580C2168F37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1184400" y="698400"/>
            <a:ext cx="4650840" cy="3489120"/>
          </a:xfrm>
          <a:prstGeom prst="rect">
            <a:avLst/>
          </a:prstGeom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702000" y="4420440"/>
            <a:ext cx="5615640" cy="41871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3" name="TextShape 3"/>
          <p:cNvSpPr txBox="1"/>
          <p:nvPr/>
        </p:nvSpPr>
        <p:spPr>
          <a:xfrm>
            <a:off x="3976200" y="8839080"/>
            <a:ext cx="3041640" cy="4647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</a:pPr>
            <a:fld id="{C7001571-D657-4B8F-8E70-CC6B82C9AF8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1184400" y="698400"/>
            <a:ext cx="4650840" cy="3489120"/>
          </a:xfrm>
          <a:prstGeom prst="rect">
            <a:avLst/>
          </a:prstGeom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702000" y="4420440"/>
            <a:ext cx="5615640" cy="41871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6" name="TextShape 3"/>
          <p:cNvSpPr txBox="1"/>
          <p:nvPr/>
        </p:nvSpPr>
        <p:spPr>
          <a:xfrm>
            <a:off x="3976200" y="8839080"/>
            <a:ext cx="3041640" cy="4647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</a:pPr>
            <a:fld id="{1B9F00A1-D46C-4491-B773-F897312B297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1184400" y="698400"/>
            <a:ext cx="4650840" cy="3489120"/>
          </a:xfrm>
          <a:prstGeom prst="rect">
            <a:avLst/>
          </a:prstGeom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702000" y="4420440"/>
            <a:ext cx="5615640" cy="41871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9" name="TextShape 3"/>
          <p:cNvSpPr txBox="1"/>
          <p:nvPr/>
        </p:nvSpPr>
        <p:spPr>
          <a:xfrm>
            <a:off x="3976200" y="8839080"/>
            <a:ext cx="3041640" cy="4647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</a:pPr>
            <a:fld id="{1D2A06ED-DA50-49D2-97F5-9C34ABDF999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1184400" y="698400"/>
            <a:ext cx="4650840" cy="3489120"/>
          </a:xfrm>
          <a:prstGeom prst="rect">
            <a:avLst/>
          </a:prstGeom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702000" y="4420440"/>
            <a:ext cx="5615640" cy="41871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72" name="TextShape 3"/>
          <p:cNvSpPr txBox="1"/>
          <p:nvPr/>
        </p:nvSpPr>
        <p:spPr>
          <a:xfrm>
            <a:off x="3976200" y="8839080"/>
            <a:ext cx="3041640" cy="4647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</a:pPr>
            <a:fld id="{918A3D26-0156-4E91-BDF2-E82059AF6D1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1184400" y="698400"/>
            <a:ext cx="4650840" cy="3489120"/>
          </a:xfrm>
          <a:prstGeom prst="rect">
            <a:avLst/>
          </a:prstGeom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702000" y="4420440"/>
            <a:ext cx="5615640" cy="41871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75" name="TextShape 3"/>
          <p:cNvSpPr txBox="1"/>
          <p:nvPr/>
        </p:nvSpPr>
        <p:spPr>
          <a:xfrm>
            <a:off x="3976200" y="8839080"/>
            <a:ext cx="3041640" cy="4647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</a:pPr>
            <a:fld id="{8C5627BC-8314-4AAE-B3DB-1B99ACE03F9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1184400" y="698400"/>
            <a:ext cx="4650840" cy="3489120"/>
          </a:xfrm>
          <a:prstGeom prst="rect">
            <a:avLst/>
          </a:prstGeom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702000" y="4420440"/>
            <a:ext cx="5615640" cy="41871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78" name="TextShape 3"/>
          <p:cNvSpPr txBox="1"/>
          <p:nvPr/>
        </p:nvSpPr>
        <p:spPr>
          <a:xfrm>
            <a:off x="3976200" y="8839080"/>
            <a:ext cx="3041640" cy="4647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</a:pPr>
            <a:fld id="{AAE9295D-616C-4E57-9398-AC54E1782E9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266652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06960" y="3889440"/>
            <a:ext cx="266652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06960" y="3889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7373520" y="3889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908400" y="1243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810200" y="1243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06960" y="3889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6908400" y="3889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810200" y="3889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06960" y="1243440"/>
            <a:ext cx="2666520" cy="5065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266652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1800" y="129240"/>
            <a:ext cx="8103240" cy="3490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06960" y="3889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06960" y="1243440"/>
            <a:ext cx="2666520" cy="5065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7373520" y="3889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06960" y="3889440"/>
            <a:ext cx="266652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266652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06960" y="3889440"/>
            <a:ext cx="266652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06960" y="3889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7373520" y="3889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908400" y="1243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810200" y="1243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06960" y="3889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6908400" y="3889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810200" y="3889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06960" y="1243440"/>
            <a:ext cx="2666520" cy="5065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266652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266652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51800" y="129240"/>
            <a:ext cx="8103240" cy="3490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06960" y="3889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7373520" y="3889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06960" y="3889440"/>
            <a:ext cx="266652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266652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006960" y="3889440"/>
            <a:ext cx="266652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06960" y="3889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7373520" y="3889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908400" y="1243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7810200" y="1243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006960" y="3889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6908400" y="3889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7810200" y="3889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1800" y="129240"/>
            <a:ext cx="8103240" cy="3490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06960" y="3889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7373520" y="3889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06960" y="3889440"/>
            <a:ext cx="266652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1252440"/>
          </a:xfrm>
          <a:prstGeom prst="rect">
            <a:avLst/>
          </a:prstGeom>
          <a:ln>
            <a:noFill/>
          </a:ln>
        </p:spPr>
      </p:pic>
      <p:pic>
        <p:nvPicPr>
          <p:cNvPr id="1" name="Picture 9" descr=""/>
          <p:cNvPicPr/>
          <p:nvPr/>
        </p:nvPicPr>
        <p:blipFill>
          <a:blip r:embed="rId3"/>
          <a:stretch/>
        </p:blipFill>
        <p:spPr>
          <a:xfrm>
            <a:off x="0" y="934920"/>
            <a:ext cx="8685000" cy="20232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/>
          </p:nvPr>
        </p:nvSpPr>
        <p:spPr>
          <a:xfrm>
            <a:off x="8566200" y="6318360"/>
            <a:ext cx="318600" cy="539280"/>
          </a:xfrm>
          <a:prstGeom prst="rect">
            <a:avLst/>
          </a:prstGeom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17357FF3-A14B-40E0-AB36-E695A72E1894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7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Cli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ck 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to 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ed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it 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M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as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ter 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titl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e 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st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yl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243440"/>
            <a:ext cx="8108640" cy="5065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lnSpc>
                <a:spcPct val="100000"/>
              </a:lnSpc>
              <a:spcAft>
                <a:spcPts val="30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7" descr=""/>
          <p:cNvPicPr/>
          <p:nvPr/>
        </p:nvPicPr>
        <p:blipFill>
          <a:blip r:embed="rId2"/>
          <a:stretch/>
        </p:blipFill>
        <p:spPr>
          <a:xfrm>
            <a:off x="6868440" y="6197040"/>
            <a:ext cx="2275200" cy="660600"/>
          </a:xfrm>
          <a:prstGeom prst="rect">
            <a:avLst/>
          </a:prstGeom>
          <a:ln>
            <a:noFill/>
          </a:ln>
        </p:spPr>
      </p:pic>
      <p:pic>
        <p:nvPicPr>
          <p:cNvPr id="42" name="Picture 8" descr=""/>
          <p:cNvPicPr/>
          <p:nvPr/>
        </p:nvPicPr>
        <p:blipFill>
          <a:blip r:embed="rId3"/>
          <a:stretch/>
        </p:blipFill>
        <p:spPr>
          <a:xfrm>
            <a:off x="0" y="6140160"/>
            <a:ext cx="1973160" cy="717480"/>
          </a:xfrm>
          <a:prstGeom prst="rect">
            <a:avLst/>
          </a:prstGeom>
          <a:ln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57280" y="536400"/>
            <a:ext cx="8008560" cy="22460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43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1" lang="en-US" sz="43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1" lang="en-US" sz="43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1" lang="en-US" sz="43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1" lang="en-US" sz="43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1" lang="en-US" sz="43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1" lang="en-US" sz="43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en-US" sz="43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1" lang="en-US" sz="43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1" lang="en-US" sz="43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1" lang="en-US" sz="43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1" lang="en-US" sz="43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1" lang="en-US" sz="43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1" lang="en-US" sz="43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en-US" sz="4300" spc="-1" strike="noStrike">
                <a:solidFill>
                  <a:srgbClr val="000000"/>
                </a:solidFill>
                <a:latin typeface="Arial"/>
              </a:rPr>
              <a:t>r </a:t>
            </a:r>
            <a:r>
              <a:rPr b="1" lang="en-US" sz="4300" spc="-1" strike="noStrike">
                <a:solidFill>
                  <a:srgbClr val="000000"/>
                </a:solidFill>
                <a:latin typeface="Arial"/>
              </a:rPr>
              <a:t>ti</a:t>
            </a:r>
            <a:r>
              <a:rPr b="1" lang="en-US" sz="4300" spc="-1" strike="noStrike">
                <a:solidFill>
                  <a:srgbClr val="000000"/>
                </a:solidFill>
                <a:latin typeface="Arial"/>
              </a:rPr>
              <a:t>tl</a:t>
            </a:r>
            <a:r>
              <a:rPr b="1" lang="en-US" sz="43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1" lang="en-US" sz="43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1" lang="en-US" sz="43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1" lang="en-US" sz="4300" spc="-1" strike="noStrike">
                <a:solidFill>
                  <a:srgbClr val="000000"/>
                </a:solidFill>
                <a:latin typeface="Arial"/>
              </a:rPr>
              <a:t>y</a:t>
            </a:r>
            <a:r>
              <a:rPr b="1" lang="en-US" sz="43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1" lang="en-US" sz="4300" spc="-1" strike="noStrike">
                <a:solidFill>
                  <a:srgbClr val="000000"/>
                </a:solidFill>
                <a:latin typeface="Arial"/>
              </a:rPr>
              <a:t>e</a:t>
            </a:r>
            <a:endParaRPr b="0" lang="en-US" sz="4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57280" y="2755080"/>
            <a:ext cx="8008560" cy="6354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lnSpc>
                <a:spcPct val="100000"/>
              </a:lnSpc>
              <a:spcAft>
                <a:spcPts val="30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Click to edit Master subtitle style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" name="Picture 10" descr=""/>
          <p:cNvPicPr/>
          <p:nvPr/>
        </p:nvPicPr>
        <p:blipFill>
          <a:blip r:embed="rId4"/>
          <a:stretch/>
        </p:blipFill>
        <p:spPr>
          <a:xfrm>
            <a:off x="0" y="-43560"/>
            <a:ext cx="9158040" cy="686844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1252440"/>
          </a:xfrm>
          <a:prstGeom prst="rect">
            <a:avLst/>
          </a:prstGeom>
          <a:ln>
            <a:noFill/>
          </a:ln>
        </p:spPr>
      </p:pic>
      <p:pic>
        <p:nvPicPr>
          <p:cNvPr id="83" name="Picture 9" descr=""/>
          <p:cNvPicPr/>
          <p:nvPr/>
        </p:nvPicPr>
        <p:blipFill>
          <a:blip r:embed="rId3"/>
          <a:stretch/>
        </p:blipFill>
        <p:spPr>
          <a:xfrm>
            <a:off x="0" y="934920"/>
            <a:ext cx="8685000" cy="202320"/>
          </a:xfrm>
          <a:prstGeom prst="rect">
            <a:avLst/>
          </a:prstGeom>
          <a:ln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sldNum"/>
          </p:nvPr>
        </p:nvSpPr>
        <p:spPr>
          <a:xfrm>
            <a:off x="8566200" y="6318360"/>
            <a:ext cx="318600" cy="539280"/>
          </a:xfrm>
          <a:prstGeom prst="rect">
            <a:avLst/>
          </a:prstGeom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88327023-2C5B-42A2-93A1-9D7DCB1A562C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C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li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c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k 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t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o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e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d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i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t 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M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a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s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t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e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r 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t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i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t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l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e 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s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t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y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l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006960" y="1243440"/>
            <a:ext cx="2666520" cy="50652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icon to add chart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57200" y="1243440"/>
            <a:ext cx="5484600" cy="5065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23560">
              <a:lnSpc>
                <a:spcPct val="100000"/>
              </a:lnSpc>
              <a:buClr>
                <a:srgbClr val="a4001d"/>
              </a:buClr>
              <a:buSzPct val="120000"/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2" marL="690480" indent="-232920">
              <a:lnSpc>
                <a:spcPct val="100000"/>
              </a:lnSpc>
              <a:buClr>
                <a:srgbClr val="a4001d"/>
              </a:buClr>
              <a:buSzPct val="120000"/>
              <a:buFont typeface="Arial"/>
              <a:buChar char="-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914400" indent="-223560">
              <a:lnSpc>
                <a:spcPct val="100000"/>
              </a:lnSpc>
              <a:buClr>
                <a:srgbClr val="a4001d"/>
              </a:buClr>
              <a:buSzPct val="120000"/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1147680" indent="-232920">
              <a:lnSpc>
                <a:spcPct val="100000"/>
              </a:lnSpc>
              <a:buClr>
                <a:srgbClr val="a4001d"/>
              </a:buClr>
              <a:buSzPct val="120000"/>
              <a:buFont typeface="Arial"/>
              <a:buChar char="-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slideLayout" Target="../slideLayouts/slideLayout25.xml"/><Relationship Id="rId10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jpeg"/><Relationship Id="rId3" Type="http://schemas.openxmlformats.org/officeDocument/2006/relationships/image" Target="../media/image32.jpeg"/><Relationship Id="rId4" Type="http://schemas.openxmlformats.org/officeDocument/2006/relationships/image" Target="../media/image33.png"/><Relationship Id="rId5" Type="http://schemas.openxmlformats.org/officeDocument/2006/relationships/image" Target="../media/image34.jpeg"/><Relationship Id="rId6" Type="http://schemas.openxmlformats.org/officeDocument/2006/relationships/image" Target="../media/image35.jpeg"/><Relationship Id="rId7" Type="http://schemas.openxmlformats.org/officeDocument/2006/relationships/slideLayout" Target="../slideLayouts/slideLayout25.xml"/><Relationship Id="rId8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8566200" y="6318360"/>
            <a:ext cx="318600" cy="539280"/>
          </a:xfrm>
          <a:prstGeom prst="rect">
            <a:avLst/>
          </a:prstGeom>
          <a:noFill/>
          <a:ln>
            <a:noFill/>
          </a:ln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AC53B714-6E43-4CEC-B38B-A1694C2DD552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451800" y="129240"/>
            <a:ext cx="8103240" cy="75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Installed system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9235440" y="1704240"/>
            <a:ext cx="6838560" cy="4970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lvl="1" marL="470880" indent="-182880">
              <a:lnSpc>
                <a:spcPct val="100000"/>
              </a:lnSpc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Cite submitted paper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822960" y="1371600"/>
            <a:ext cx="3702960" cy="4937760"/>
          </a:xfrm>
          <a:prstGeom prst="rect">
            <a:avLst/>
          </a:prstGeom>
          <a:ln w="54720">
            <a:noFill/>
          </a:ln>
        </p:spPr>
      </p:pic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5143320" y="1371600"/>
            <a:ext cx="3703320" cy="4937760"/>
          </a:xfrm>
          <a:prstGeom prst="rect">
            <a:avLst/>
          </a:prstGeom>
          <a:ln w="54720">
            <a:noFill/>
          </a:ln>
        </p:spPr>
      </p:pic>
      <p:sp>
        <p:nvSpPr>
          <p:cNvPr id="135" name="Line 4"/>
          <p:cNvSpPr/>
          <p:nvPr/>
        </p:nvSpPr>
        <p:spPr>
          <a:xfrm flipH="1" flipV="1">
            <a:off x="7406640" y="6309360"/>
            <a:ext cx="114480" cy="548640"/>
          </a:xfrm>
          <a:prstGeom prst="line">
            <a:avLst/>
          </a:prstGeom>
          <a:ln cap="rnd" w="19080">
            <a:solidFill>
              <a:srgbClr val="d62e4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Line 5"/>
          <p:cNvSpPr/>
          <p:nvPr/>
        </p:nvSpPr>
        <p:spPr>
          <a:xfrm flipH="1">
            <a:off x="274320" y="4480560"/>
            <a:ext cx="480240" cy="182880"/>
          </a:xfrm>
          <a:prstGeom prst="line">
            <a:avLst/>
          </a:prstGeom>
          <a:ln cap="rnd" w="19080">
            <a:solidFill>
              <a:srgbClr val="d62e4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TextShape 6"/>
          <p:cNvSpPr txBox="1"/>
          <p:nvPr/>
        </p:nvSpPr>
        <p:spPr>
          <a:xfrm>
            <a:off x="5333040" y="1463040"/>
            <a:ext cx="1067760" cy="346320"/>
          </a:xfrm>
          <a:prstGeom prst="rect">
            <a:avLst/>
          </a:prstGeom>
          <a:noFill/>
          <a:ln w="5472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Top view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" name="TextShape 7"/>
          <p:cNvSpPr txBox="1"/>
          <p:nvPr/>
        </p:nvSpPr>
        <p:spPr>
          <a:xfrm>
            <a:off x="914400" y="1482480"/>
            <a:ext cx="1155960" cy="346320"/>
          </a:xfrm>
          <a:prstGeom prst="rect">
            <a:avLst/>
          </a:prstGeom>
          <a:noFill/>
          <a:ln w="5472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Side view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91440" y="1280160"/>
            <a:ext cx="8869680" cy="5543280"/>
          </a:xfrm>
          <a:prstGeom prst="rect">
            <a:avLst/>
          </a:prstGeom>
          <a:ln w="54720">
            <a:noFill/>
          </a:ln>
        </p:spPr>
      </p:pic>
      <p:sp>
        <p:nvSpPr>
          <p:cNvPr id="243" name="TextShape 1"/>
          <p:cNvSpPr txBox="1"/>
          <p:nvPr/>
        </p:nvSpPr>
        <p:spPr>
          <a:xfrm>
            <a:off x="8566200" y="6318360"/>
            <a:ext cx="318600" cy="539280"/>
          </a:xfrm>
          <a:prstGeom prst="rect">
            <a:avLst/>
          </a:prstGeom>
          <a:noFill/>
          <a:ln>
            <a:noFill/>
          </a:ln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1F551331-244F-4A31-9992-A7208DACEC0F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9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451800" y="129240"/>
            <a:ext cx="8103240" cy="75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The CookieBox → MRCO Team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TextShape 3"/>
          <p:cNvSpPr txBox="1"/>
          <p:nvPr/>
        </p:nvSpPr>
        <p:spPr>
          <a:xfrm>
            <a:off x="182880" y="1371600"/>
            <a:ext cx="8503920" cy="5394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lvl="1" marL="516600" indent="-228600">
              <a:lnSpc>
                <a:spcPct val="100000"/>
              </a:lnSpc>
              <a:spcBef>
                <a:spcPts val="43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Omar Quijano (TID-AIR Staff)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804600" indent="-228600">
              <a:lnSpc>
                <a:spcPct val="12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EdgeML system admin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16600" indent="-228600">
              <a:lnSpc>
                <a:spcPct val="100000"/>
              </a:lnSpc>
              <a:spcBef>
                <a:spcPts val="43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Matt Feldman (EE/CS PhD Student) – Samba Nova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804600" indent="-228600">
              <a:lnSpc>
                <a:spcPct val="12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Spatial-lang for FPGA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16600" indent="-228600">
              <a:lnSpc>
                <a:spcPct val="100000"/>
              </a:lnSpc>
              <a:spcBef>
                <a:spcPts val="43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Audrey Corbeil-Therrein (Banting Post-Doc Fellow) – Faculty @ U. Sherbrooke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804600" indent="-228600">
              <a:lnSpc>
                <a:spcPct val="12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FPGA developer and ASIC design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16600" indent="-228600">
              <a:lnSpc>
                <a:spcPct val="100000"/>
              </a:lnSpc>
              <a:spcBef>
                <a:spcPts val="43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Andrei Kamalov (TMO Post-Doc)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804600" indent="-228600"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Laser lab testing and demonstration, CookieBox design and assembly, beamtime co-lead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16600" indent="-228600">
              <a:lnSpc>
                <a:spcPct val="100000"/>
              </a:lnSpc>
              <a:spcBef>
                <a:spcPts val="43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Razib Obaid (TMO Project Scientist)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804600" indent="-228600"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Detector R&amp;D, CookieBox assembly, beamtime collaborator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16600" indent="-228600">
              <a:lnSpc>
                <a:spcPct val="100000"/>
              </a:lnSpc>
              <a:spcBef>
                <a:spcPts val="43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Averell Gatton (TMO Post-Doc) – (Clostra, Inc.)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804600" indent="-228600">
              <a:lnSpc>
                <a:spcPct val="12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Simulations and model training, CookieBox design, beamtime author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16600" indent="-228600">
              <a:lnSpc>
                <a:spcPct val="100000"/>
              </a:lnSpc>
              <a:spcBef>
                <a:spcPts val="43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Debadri Das (Applied Physics PhD Student)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804600" indent="-228600">
              <a:lnSpc>
                <a:spcPct val="12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Signal processing and algorithms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16600" indent="-228600">
              <a:spcBef>
                <a:spcPts val="43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Jack Hirschman (Applied Physics PhD and CS Student)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804600" indent="-228600"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RF electronics, FPGA, ASIC, and source control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16600" indent="-228600">
              <a:spcBef>
                <a:spcPts val="43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Naoufal Layad (Institute for Computational and Mathematical Engineering Masters Student)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804600" indent="-228600"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Surrogate modeling, Ensemble methods and Bayesian Networks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16600" indent="-228600">
              <a:spcBef>
                <a:spcPts val="43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Coffee (CookieBox lead), Walter (TMO/MRCO lead), Dragone (ASICs/Detectors), Herbst (FPGAs), Cryan (AMO)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8566200" y="6318360"/>
            <a:ext cx="318600" cy="539280"/>
          </a:xfrm>
          <a:prstGeom prst="rect">
            <a:avLst/>
          </a:prstGeom>
          <a:noFill/>
          <a:ln>
            <a:noFill/>
          </a:ln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9E729441-6E5A-4046-ADF1-5B84B8457AF0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10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247" name="TextShape 2"/>
          <p:cNvSpPr txBox="1"/>
          <p:nvPr/>
        </p:nvSpPr>
        <p:spPr>
          <a:xfrm>
            <a:off x="451800" y="129240"/>
            <a:ext cx="8103240" cy="75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En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ab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lin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g 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Ac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ce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ler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at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or 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R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&amp;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D 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an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d 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no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nli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ne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ar 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x-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ra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y 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m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et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ho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ds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TextShape 3"/>
          <p:cNvSpPr txBox="1"/>
          <p:nvPr/>
        </p:nvSpPr>
        <p:spPr>
          <a:xfrm>
            <a:off x="293760" y="1612800"/>
            <a:ext cx="8484480" cy="4970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2000"/>
          </a:bodyPr>
          <a:p>
            <a:pPr lvl="1" marL="470880" indent="-182880">
              <a:spcBef>
                <a:spcPts val="1134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Attoclocking in the FEE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Bigest question was THz in the FEE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Zhirong Huang, Alan Fisher, and Matthias Hoffman have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beam-based THz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development project that could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directly feed the CookieBox in the FEE with long wavelength light at rate!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15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LCLS-II developments CookieBox detector will support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lnSpc>
                <a:spcPct val="120000"/>
              </a:lnSpc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Ago’s double XLEAP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lnSpc>
                <a:spcPct val="120000"/>
              </a:lnSpc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Erik’s polarization shaping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lnSpc>
                <a:spcPct val="120000"/>
              </a:lnSpc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Alberto’s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Fresh Slice methods… actually how we ran June beamtime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lnSpc>
                <a:spcPct val="120000"/>
              </a:lnSpc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Claudio’s Double Bunch and Harmonic Lasing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lnSpc>
                <a:spcPct val="120000"/>
              </a:lnSpc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…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anything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FEL shaping related and multi-bunch, e.g. in-line beam-based THz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15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Scientific methods it will enable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X-ray multi-photon signals enhanced by SASE,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In-house proposal submitted last Friday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Spooktroscopy” and attoclock ptychography as super-resolution methods in the time-energy domain …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Daniel Ratner engaged, Alberto Lutman mode used in beamtime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Dynamic Chirality by fs-scale time-dependent polarization shaping, needs DELTA undulator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151"/>
              </a:spcBef>
              <a:buClr>
                <a:srgbClr val="a4001d"/>
              </a:buClr>
              <a:buSzPct val="120000"/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151"/>
              </a:spcBef>
              <a:buClr>
                <a:srgbClr val="a4001d"/>
              </a:buClr>
              <a:buSzPct val="120000"/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8566200" y="6318360"/>
            <a:ext cx="318600" cy="539280"/>
          </a:xfrm>
          <a:prstGeom prst="rect">
            <a:avLst/>
          </a:prstGeom>
          <a:noFill/>
          <a:ln>
            <a:noFill/>
          </a:ln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314D2C4A-AA99-4CA4-9F73-6D8879EAC2C8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11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250" name="TextShape 2"/>
          <p:cNvSpPr txBox="1"/>
          <p:nvPr/>
        </p:nvSpPr>
        <p:spPr>
          <a:xfrm>
            <a:off x="451800" y="129240"/>
            <a:ext cx="8103240" cy="75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FY22 Technical R&amp;D Topics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TextShape 3"/>
          <p:cNvSpPr txBox="1"/>
          <p:nvPr/>
        </p:nvSpPr>
        <p:spPr>
          <a:xfrm>
            <a:off x="293760" y="1612800"/>
            <a:ext cx="8027280" cy="4970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0000"/>
          </a:bodyPr>
          <a:p>
            <a:pPr lvl="1" marL="470880" indent="-182880">
              <a:spcBef>
                <a:spcPts val="1134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Immediate CookieBox design adaptations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Alternative to Zn/Ni/Au coating of ToF parts (although Aluminum worked well so far)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lnSpc>
                <a:spcPct val="12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High density HV feedtroughs to interface to solderless block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Incorporate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TIXEL area detector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versus bucket detector MCP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spcBef>
                <a:spcPts val="1134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Direct signal processing for inference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John Fox regarding custom MCP assembly for better RF signal decoupling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Razib Obaid and Bernhard Adams regarding glass embedded amplifier circuit with larger area MCP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Jack Hirschman’s idea to put ADC and FPGAs on the air side of the detector flange, e.g.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featureize at the MCP.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spcBef>
                <a:spcPts val="1134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High density HV supply for auto-tuning of compound electrostatic lens: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Self-aware CookieBox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rcRect l="5389" t="0" r="29808" b="12680"/>
          <a:stretch/>
        </p:blipFill>
        <p:spPr>
          <a:xfrm>
            <a:off x="182880" y="2715480"/>
            <a:ext cx="3931920" cy="3973680"/>
          </a:xfrm>
          <a:prstGeom prst="rect">
            <a:avLst/>
          </a:prstGeom>
          <a:ln w="54720">
            <a:noFill/>
          </a:ln>
        </p:spPr>
      </p:pic>
      <p:sp>
        <p:nvSpPr>
          <p:cNvPr id="140" name="TextShape 1"/>
          <p:cNvSpPr txBox="1"/>
          <p:nvPr/>
        </p:nvSpPr>
        <p:spPr>
          <a:xfrm>
            <a:off x="8566200" y="6318360"/>
            <a:ext cx="318600" cy="539280"/>
          </a:xfrm>
          <a:prstGeom prst="rect">
            <a:avLst/>
          </a:prstGeom>
          <a:noFill/>
          <a:ln>
            <a:noFill/>
          </a:ln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2B0417D7-4386-4AA6-911F-78013D21E42D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1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451800" y="129240"/>
            <a:ext cx="8103240" cy="75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Inside the chamber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TextShape 3"/>
          <p:cNvSpPr txBox="1"/>
          <p:nvPr/>
        </p:nvSpPr>
        <p:spPr>
          <a:xfrm>
            <a:off x="293760" y="1463040"/>
            <a:ext cx="8667360" cy="128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lvl="1" marL="470880" indent="-182880">
              <a:spcBef>
                <a:spcPts val="1134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8 ToFs installed, 2 bare MCPs for “Current mode” resilience testing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spcBef>
                <a:spcPts val="1134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Positioning paddle, Gas needle, 4 pumps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rcRect l="0" t="6520" r="23394" b="21475"/>
          <a:stretch/>
        </p:blipFill>
        <p:spPr>
          <a:xfrm>
            <a:off x="4212360" y="2743200"/>
            <a:ext cx="4840200" cy="3945960"/>
          </a:xfrm>
          <a:prstGeom prst="rect">
            <a:avLst/>
          </a:prstGeom>
          <a:ln w="54720">
            <a:noFill/>
          </a:ln>
        </p:spPr>
      </p:pic>
      <p:sp>
        <p:nvSpPr>
          <p:cNvPr id="144" name="TextShape 4"/>
          <p:cNvSpPr txBox="1"/>
          <p:nvPr/>
        </p:nvSpPr>
        <p:spPr>
          <a:xfrm>
            <a:off x="2724120" y="6309360"/>
            <a:ext cx="1207800" cy="346320"/>
          </a:xfrm>
          <a:prstGeom prst="rect">
            <a:avLst/>
          </a:prstGeom>
          <a:noFill/>
          <a:ln w="5472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Back view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5" name="TextShape 5"/>
          <p:cNvSpPr txBox="1"/>
          <p:nvPr/>
        </p:nvSpPr>
        <p:spPr>
          <a:xfrm>
            <a:off x="4297680" y="2834640"/>
            <a:ext cx="1233720" cy="346320"/>
          </a:xfrm>
          <a:prstGeom prst="rect">
            <a:avLst/>
          </a:prstGeom>
          <a:noFill/>
          <a:ln w="5472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Front view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8566200" y="6318360"/>
            <a:ext cx="318600" cy="539280"/>
          </a:xfrm>
          <a:prstGeom prst="rect">
            <a:avLst/>
          </a:prstGeom>
          <a:noFill/>
          <a:ln>
            <a:noFill/>
          </a:ln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E215C96C-1041-492F-9085-4D0224AB8062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2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451800" y="129240"/>
            <a:ext cx="8103240" cy="75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Resolution measurements with Argon </a:t>
            </a:r>
            <a:r>
              <a:rPr b="1" i="1" lang="en-US" sz="2400" spc="-1" strike="noStrike">
                <a:solidFill>
                  <a:srgbClr val="a4001d"/>
                </a:solidFill>
                <a:latin typeface="Arial"/>
              </a:rPr>
              <a:t>LMM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TextShape 3"/>
          <p:cNvSpPr txBox="1"/>
          <p:nvPr/>
        </p:nvSpPr>
        <p:spPr>
          <a:xfrm>
            <a:off x="293760" y="1371600"/>
            <a:ext cx="8484480" cy="4389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lvl="1" marL="470880" indent="-182880">
              <a:lnSpc>
                <a:spcPct val="100000"/>
              </a:lnSpc>
              <a:spcBef>
                <a:spcPts val="720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201, 203, 205, 207 eV spectral features with 100 V retardation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720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Preliminarily ½ eV resolution at 100eV pass energy (maybe ¼ eV)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9" name="Group 4"/>
          <p:cNvGrpSpPr/>
          <p:nvPr/>
        </p:nvGrpSpPr>
        <p:grpSpPr>
          <a:xfrm>
            <a:off x="760680" y="3184920"/>
            <a:ext cx="7700040" cy="3291480"/>
            <a:chOff x="760680" y="3184920"/>
            <a:chExt cx="7700040" cy="3291480"/>
          </a:xfrm>
        </p:grpSpPr>
        <p:pic>
          <p:nvPicPr>
            <p:cNvPr id="150" name="" descr=""/>
            <p:cNvPicPr/>
            <p:nvPr/>
          </p:nvPicPr>
          <p:blipFill>
            <a:blip r:embed="rId1"/>
            <a:srcRect l="29319" t="31418" r="59880" b="15769"/>
            <a:stretch/>
          </p:blipFill>
          <p:spPr>
            <a:xfrm>
              <a:off x="4419360" y="3459240"/>
              <a:ext cx="822240" cy="3017160"/>
            </a:xfrm>
            <a:prstGeom prst="rect">
              <a:avLst/>
            </a:prstGeom>
            <a:ln w="54720">
              <a:noFill/>
            </a:ln>
          </p:spPr>
        </p:pic>
        <p:pic>
          <p:nvPicPr>
            <p:cNvPr id="151" name="" descr=""/>
            <p:cNvPicPr/>
            <p:nvPr/>
          </p:nvPicPr>
          <p:blipFill>
            <a:blip r:embed="rId2"/>
            <a:srcRect l="30519" t="31418" r="59880" b="15769"/>
            <a:stretch/>
          </p:blipFill>
          <p:spPr>
            <a:xfrm>
              <a:off x="5241600" y="3458880"/>
              <a:ext cx="730800" cy="3017160"/>
            </a:xfrm>
            <a:prstGeom prst="rect">
              <a:avLst/>
            </a:prstGeom>
            <a:ln w="54720">
              <a:noFill/>
            </a:ln>
          </p:spPr>
        </p:pic>
        <p:pic>
          <p:nvPicPr>
            <p:cNvPr id="152" name="" descr=""/>
            <p:cNvPicPr/>
            <p:nvPr/>
          </p:nvPicPr>
          <p:blipFill>
            <a:blip r:embed="rId3"/>
            <a:srcRect l="30519" t="31418" r="59875" b="15769"/>
            <a:stretch/>
          </p:blipFill>
          <p:spPr>
            <a:xfrm>
              <a:off x="760680" y="3459240"/>
              <a:ext cx="731160" cy="3017160"/>
            </a:xfrm>
            <a:prstGeom prst="rect">
              <a:avLst/>
            </a:prstGeom>
            <a:ln w="54720">
              <a:noFill/>
            </a:ln>
          </p:spPr>
        </p:pic>
        <p:pic>
          <p:nvPicPr>
            <p:cNvPr id="153" name="" descr=""/>
            <p:cNvPicPr/>
            <p:nvPr/>
          </p:nvPicPr>
          <p:blipFill>
            <a:blip r:embed="rId4"/>
            <a:srcRect l="30519" t="31418" r="59875" b="15769"/>
            <a:stretch/>
          </p:blipFill>
          <p:spPr>
            <a:xfrm>
              <a:off x="1492920" y="3459240"/>
              <a:ext cx="731160" cy="3017160"/>
            </a:xfrm>
            <a:prstGeom prst="rect">
              <a:avLst/>
            </a:prstGeom>
            <a:ln w="54720">
              <a:noFill/>
            </a:ln>
          </p:spPr>
        </p:pic>
        <p:pic>
          <p:nvPicPr>
            <p:cNvPr id="154" name="" descr=""/>
            <p:cNvPicPr/>
            <p:nvPr/>
          </p:nvPicPr>
          <p:blipFill>
            <a:blip r:embed="rId5"/>
            <a:srcRect l="30519" t="31418" r="59875" b="15769"/>
            <a:stretch/>
          </p:blipFill>
          <p:spPr>
            <a:xfrm>
              <a:off x="2224080" y="3459240"/>
              <a:ext cx="731160" cy="3017160"/>
            </a:xfrm>
            <a:prstGeom prst="rect">
              <a:avLst/>
            </a:prstGeom>
            <a:ln w="54720">
              <a:noFill/>
            </a:ln>
          </p:spPr>
        </p:pic>
        <p:pic>
          <p:nvPicPr>
            <p:cNvPr id="155" name="" descr=""/>
            <p:cNvPicPr/>
            <p:nvPr/>
          </p:nvPicPr>
          <p:blipFill>
            <a:blip r:embed="rId6"/>
            <a:srcRect l="30519" t="31418" r="59875" b="15769"/>
            <a:stretch/>
          </p:blipFill>
          <p:spPr>
            <a:xfrm>
              <a:off x="2955960" y="3458880"/>
              <a:ext cx="731160" cy="3017160"/>
            </a:xfrm>
            <a:prstGeom prst="rect">
              <a:avLst/>
            </a:prstGeom>
            <a:ln w="54720">
              <a:noFill/>
            </a:ln>
          </p:spPr>
        </p:pic>
        <p:pic>
          <p:nvPicPr>
            <p:cNvPr id="156" name="" descr=""/>
            <p:cNvPicPr/>
            <p:nvPr/>
          </p:nvPicPr>
          <p:blipFill>
            <a:blip r:embed="rId7"/>
            <a:srcRect l="30519" t="31418" r="59875" b="15769"/>
            <a:stretch/>
          </p:blipFill>
          <p:spPr>
            <a:xfrm>
              <a:off x="3687480" y="3458880"/>
              <a:ext cx="731160" cy="3017160"/>
            </a:xfrm>
            <a:prstGeom prst="rect">
              <a:avLst/>
            </a:prstGeom>
            <a:ln w="54720">
              <a:noFill/>
            </a:ln>
          </p:spPr>
        </p:pic>
        <p:pic>
          <p:nvPicPr>
            <p:cNvPr id="157" name="" descr=""/>
            <p:cNvPicPr/>
            <p:nvPr/>
          </p:nvPicPr>
          <p:blipFill>
            <a:blip r:embed="rId8"/>
            <a:stretch/>
          </p:blipFill>
          <p:spPr>
            <a:xfrm>
              <a:off x="6066000" y="3184920"/>
              <a:ext cx="2394720" cy="3024000"/>
            </a:xfrm>
            <a:prstGeom prst="rect">
              <a:avLst/>
            </a:prstGeom>
            <a:ln w="54720">
              <a:noFill/>
            </a:ln>
          </p:spPr>
        </p:pic>
        <p:sp>
          <p:nvSpPr>
            <p:cNvPr id="158" name="TextShape 5"/>
            <p:cNvSpPr txBox="1"/>
            <p:nvPr/>
          </p:nvSpPr>
          <p:spPr>
            <a:xfrm>
              <a:off x="760680" y="6111000"/>
              <a:ext cx="5212080" cy="346320"/>
            </a:xfrm>
            <a:prstGeom prst="rect">
              <a:avLst/>
            </a:prstGeom>
            <a:noFill/>
            <a:ln w="54720"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 </a:t>
              </a: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90     112.5     -90     -45     -22.5         0       22.5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59" name="TextShape 6"/>
          <p:cNvSpPr txBox="1"/>
          <p:nvPr/>
        </p:nvSpPr>
        <p:spPr>
          <a:xfrm>
            <a:off x="7223760" y="5394960"/>
            <a:ext cx="1920240" cy="431640"/>
          </a:xfrm>
          <a:prstGeom prst="rect">
            <a:avLst/>
          </a:prstGeom>
          <a:noFill/>
          <a:ln w="5472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Guillemin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</a:rPr>
              <a:t>et al.,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Rev. Sci. Inst.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71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, 4387 (2000)</a:t>
            </a:r>
            <a:endParaRPr b="0" lang="en-US" sz="1200" spc="-1" strike="noStrike">
              <a:latin typeface="Arial"/>
            </a:endParaRPr>
          </a:p>
        </p:txBody>
      </p:sp>
      <p:grpSp>
        <p:nvGrpSpPr>
          <p:cNvPr id="160" name="Group 7"/>
          <p:cNvGrpSpPr/>
          <p:nvPr/>
        </p:nvGrpSpPr>
        <p:grpSpPr>
          <a:xfrm>
            <a:off x="2488320" y="2377440"/>
            <a:ext cx="1535040" cy="914400"/>
            <a:chOff x="2488320" y="2377440"/>
            <a:chExt cx="1535040" cy="914400"/>
          </a:xfrm>
        </p:grpSpPr>
        <p:sp>
          <p:nvSpPr>
            <p:cNvPr id="161" name="Line 8"/>
            <p:cNvSpPr/>
            <p:nvPr/>
          </p:nvSpPr>
          <p:spPr>
            <a:xfrm>
              <a:off x="3291840" y="2651760"/>
              <a:ext cx="0" cy="457200"/>
            </a:xfrm>
            <a:prstGeom prst="line">
              <a:avLst/>
            </a:prstGeom>
            <a:ln cap="rnd" w="547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Line 9"/>
            <p:cNvSpPr/>
            <p:nvPr/>
          </p:nvSpPr>
          <p:spPr>
            <a:xfrm flipH="1">
              <a:off x="3291840" y="3108960"/>
              <a:ext cx="365760" cy="0"/>
            </a:xfrm>
            <a:prstGeom prst="line">
              <a:avLst/>
            </a:prstGeom>
            <a:ln cap="rnd" w="547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Line 10"/>
            <p:cNvSpPr/>
            <p:nvPr/>
          </p:nvSpPr>
          <p:spPr>
            <a:xfrm flipH="1">
              <a:off x="3291840" y="2651760"/>
              <a:ext cx="182880" cy="457200"/>
            </a:xfrm>
            <a:prstGeom prst="line">
              <a:avLst/>
            </a:prstGeom>
            <a:ln cap="rnd" w="547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Line 11"/>
            <p:cNvSpPr/>
            <p:nvPr/>
          </p:nvSpPr>
          <p:spPr>
            <a:xfrm>
              <a:off x="3108960" y="2651760"/>
              <a:ext cx="182880" cy="457200"/>
            </a:xfrm>
            <a:prstGeom prst="line">
              <a:avLst/>
            </a:prstGeom>
            <a:ln cap="rnd" w="547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Line 12"/>
            <p:cNvSpPr/>
            <p:nvPr/>
          </p:nvSpPr>
          <p:spPr>
            <a:xfrm flipH="1" flipV="1">
              <a:off x="3291840" y="3108960"/>
              <a:ext cx="365760" cy="182880"/>
            </a:xfrm>
            <a:prstGeom prst="line">
              <a:avLst/>
            </a:prstGeom>
            <a:ln cap="rnd" w="547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Line 13"/>
            <p:cNvSpPr/>
            <p:nvPr/>
          </p:nvSpPr>
          <p:spPr>
            <a:xfrm>
              <a:off x="2926080" y="3108960"/>
              <a:ext cx="365760" cy="0"/>
            </a:xfrm>
            <a:prstGeom prst="line">
              <a:avLst/>
            </a:prstGeom>
            <a:ln cap="rnd" w="547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Line 14"/>
            <p:cNvSpPr/>
            <p:nvPr/>
          </p:nvSpPr>
          <p:spPr>
            <a:xfrm>
              <a:off x="2926080" y="2926080"/>
              <a:ext cx="365760" cy="182880"/>
            </a:xfrm>
            <a:prstGeom prst="line">
              <a:avLst/>
            </a:prstGeom>
            <a:ln cap="rnd" w="547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Line 15"/>
            <p:cNvSpPr/>
            <p:nvPr/>
          </p:nvSpPr>
          <p:spPr>
            <a:xfrm>
              <a:off x="2926080" y="2651760"/>
              <a:ext cx="365760" cy="457200"/>
            </a:xfrm>
            <a:prstGeom prst="line">
              <a:avLst/>
            </a:prstGeom>
            <a:ln cap="rnd" w="547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TextShape 16"/>
            <p:cNvSpPr txBox="1"/>
            <p:nvPr/>
          </p:nvSpPr>
          <p:spPr>
            <a:xfrm>
              <a:off x="3164400" y="2377440"/>
              <a:ext cx="182880" cy="261000"/>
            </a:xfrm>
            <a:prstGeom prst="rect">
              <a:avLst/>
            </a:prstGeom>
            <a:noFill/>
            <a:ln w="54720"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en-US" sz="1200" spc="-1" strike="noStrike">
                  <a:latin typeface="Arial"/>
                </a:rPr>
                <a:t>0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70" name="TextShape 17"/>
            <p:cNvSpPr txBox="1"/>
            <p:nvPr/>
          </p:nvSpPr>
          <p:spPr>
            <a:xfrm>
              <a:off x="3668400" y="2989800"/>
              <a:ext cx="354960" cy="261000"/>
            </a:xfrm>
            <a:prstGeom prst="rect">
              <a:avLst/>
            </a:prstGeom>
            <a:noFill/>
            <a:ln w="54720"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en-US" sz="1200" spc="-1" strike="noStrike">
                  <a:latin typeface="Arial"/>
                </a:rPr>
                <a:t>90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71" name="TextShape 18"/>
            <p:cNvSpPr txBox="1"/>
            <p:nvPr/>
          </p:nvSpPr>
          <p:spPr>
            <a:xfrm>
              <a:off x="2488320" y="2990160"/>
              <a:ext cx="455040" cy="261000"/>
            </a:xfrm>
            <a:prstGeom prst="rect">
              <a:avLst/>
            </a:prstGeom>
            <a:noFill/>
            <a:ln w="54720"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en-US" sz="1200" spc="-1" strike="noStrike">
                  <a:latin typeface="Arial"/>
                </a:rPr>
                <a:t>-90</a:t>
              </a:r>
              <a:endParaRPr b="0" lang="en-US" sz="12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8566200" y="6318360"/>
            <a:ext cx="318600" cy="539280"/>
          </a:xfrm>
          <a:prstGeom prst="rect">
            <a:avLst/>
          </a:prstGeom>
          <a:noFill/>
          <a:ln>
            <a:noFill/>
          </a:ln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B2BA043D-044E-4A72-A1E0-5E814148549A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3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451800" y="129240"/>
            <a:ext cx="8103240" cy="75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Argon </a:t>
            </a:r>
            <a:r>
              <a:rPr b="1" i="1" lang="en-US" sz="2400" spc="-1" strike="noStrike">
                <a:solidFill>
                  <a:srgbClr val="a4001d"/>
                </a:solidFill>
                <a:latin typeface="Arial"/>
              </a:rPr>
              <a:t>LMM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 Auger resolution and 2p angular resolution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293760" y="1612800"/>
            <a:ext cx="5192640" cy="4970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Looks like simulation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Measured 1.43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</a:rPr>
              <a:t>vs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1.465… validates use as polarimeter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Potentially ½ or ¼ eV resolution at 100eV pass energy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5669280" y="1828800"/>
            <a:ext cx="3383280" cy="3383280"/>
          </a:xfrm>
          <a:prstGeom prst="rect">
            <a:avLst/>
          </a:prstGeom>
          <a:ln w="54720">
            <a:noFill/>
          </a:ln>
        </p:spPr>
      </p:pic>
      <p:sp>
        <p:nvSpPr>
          <p:cNvPr id="176" name="TextShape 4"/>
          <p:cNvSpPr txBox="1"/>
          <p:nvPr/>
        </p:nvSpPr>
        <p:spPr>
          <a:xfrm>
            <a:off x="6662160" y="1299600"/>
            <a:ext cx="2298960" cy="346320"/>
          </a:xfrm>
          <a:prstGeom prst="rect">
            <a:avLst/>
          </a:prstGeom>
          <a:noFill/>
          <a:ln w="5472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Courtesy Lars Funke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2"/>
          <a:srcRect l="1521" t="6435" r="8653" b="3478"/>
          <a:stretch/>
        </p:blipFill>
        <p:spPr>
          <a:xfrm>
            <a:off x="183240" y="4297680"/>
            <a:ext cx="5394600" cy="2377080"/>
          </a:xfrm>
          <a:prstGeom prst="rect">
            <a:avLst/>
          </a:prstGeom>
          <a:ln w="54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8566200" y="6318360"/>
            <a:ext cx="318600" cy="539280"/>
          </a:xfrm>
          <a:prstGeom prst="rect">
            <a:avLst/>
          </a:prstGeom>
          <a:noFill/>
          <a:ln>
            <a:noFill/>
          </a:ln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9076FD6D-9F6C-4BDC-AF82-C42D5EE84D3A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4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451800" y="129240"/>
            <a:ext cx="8103240" cy="75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Neon Augers, Photos and Autoionizing 1s</a:t>
            </a:r>
            <a:r>
              <a:rPr b="1" lang="en-US" sz="2400" spc="-1" strike="noStrike" baseline="33000">
                <a:solidFill>
                  <a:srgbClr val="a4001d"/>
                </a:solidFill>
                <a:latin typeface="Arial"/>
              </a:rPr>
              <a:t>2 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2s</a:t>
            </a:r>
            <a:r>
              <a:rPr b="1" lang="en-US" sz="2400" spc="-1" strike="noStrike" baseline="33000">
                <a:solidFill>
                  <a:srgbClr val="a4001d"/>
                </a:solidFill>
                <a:latin typeface="Arial"/>
              </a:rPr>
              <a:t>1 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2p</a:t>
            </a:r>
            <a:r>
              <a:rPr b="1" lang="en-US" sz="2400" spc="-1" strike="noStrike" baseline="33000">
                <a:solidFill>
                  <a:srgbClr val="a4001d"/>
                </a:solidFill>
                <a:latin typeface="Arial"/>
              </a:rPr>
              <a:t>4 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3p E/dE &gt; 200 for single 0 eV -- 1 keV spectral window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Shape 3"/>
          <p:cNvSpPr txBox="1"/>
          <p:nvPr/>
        </p:nvSpPr>
        <p:spPr>
          <a:xfrm>
            <a:off x="9254880" y="1463040"/>
            <a:ext cx="8301600" cy="2011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Low energy electrons highly sensitive to magnetic fields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Previous CookieBox experienced significant dependence of angular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patterns to Helmholtz coil nulling fields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Steel chamber tests were blind below 30eV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1" name="Group 4"/>
          <p:cNvGrpSpPr/>
          <p:nvPr/>
        </p:nvGrpSpPr>
        <p:grpSpPr>
          <a:xfrm>
            <a:off x="822960" y="4114800"/>
            <a:ext cx="7040880" cy="2686680"/>
            <a:chOff x="822960" y="4114800"/>
            <a:chExt cx="7040880" cy="2686680"/>
          </a:xfrm>
        </p:grpSpPr>
        <p:pic>
          <p:nvPicPr>
            <p:cNvPr id="182" name="" descr=""/>
            <p:cNvPicPr/>
            <p:nvPr/>
          </p:nvPicPr>
          <p:blipFill>
            <a:blip r:embed="rId1"/>
            <a:srcRect l="2353" t="15183" r="19632" b="6401"/>
            <a:stretch/>
          </p:blipFill>
          <p:spPr>
            <a:xfrm>
              <a:off x="4447440" y="4186800"/>
              <a:ext cx="3416400" cy="2571120"/>
            </a:xfrm>
            <a:prstGeom prst="rect">
              <a:avLst/>
            </a:prstGeom>
            <a:ln w="54720">
              <a:noFill/>
            </a:ln>
          </p:spPr>
        </p:pic>
        <p:pic>
          <p:nvPicPr>
            <p:cNvPr id="183" name="" descr=""/>
            <p:cNvPicPr/>
            <p:nvPr/>
          </p:nvPicPr>
          <p:blipFill>
            <a:blip r:embed="rId2"/>
            <a:srcRect l="2348" t="13583" r="18437" b="4801"/>
            <a:stretch/>
          </p:blipFill>
          <p:spPr>
            <a:xfrm>
              <a:off x="822960" y="4114800"/>
              <a:ext cx="3474720" cy="2686680"/>
            </a:xfrm>
            <a:prstGeom prst="rect">
              <a:avLst/>
            </a:prstGeom>
            <a:ln w="54720">
              <a:noFill/>
            </a:ln>
          </p:spPr>
        </p:pic>
        <p:sp>
          <p:nvSpPr>
            <p:cNvPr id="184" name="TextShape 5"/>
            <p:cNvSpPr txBox="1"/>
            <p:nvPr/>
          </p:nvSpPr>
          <p:spPr>
            <a:xfrm>
              <a:off x="1188720" y="4225680"/>
              <a:ext cx="1572120" cy="346320"/>
            </a:xfrm>
            <a:prstGeom prst="rect">
              <a:avLst/>
            </a:prstGeom>
            <a:noFill/>
            <a:ln w="54720"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Secondaries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85" name="TextShape 6"/>
            <p:cNvSpPr txBox="1"/>
            <p:nvPr/>
          </p:nvSpPr>
          <p:spPr>
            <a:xfrm>
              <a:off x="2320200" y="5505840"/>
              <a:ext cx="1611720" cy="346320"/>
            </a:xfrm>
            <a:prstGeom prst="rect">
              <a:avLst/>
            </a:prstGeom>
            <a:noFill/>
            <a:ln w="54720"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Autoionization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86" name="TextShape 7"/>
            <p:cNvSpPr txBox="1"/>
            <p:nvPr/>
          </p:nvSpPr>
          <p:spPr>
            <a:xfrm>
              <a:off x="4996440" y="4244040"/>
              <a:ext cx="1956240" cy="602280"/>
            </a:xfrm>
            <a:prstGeom prst="rect">
              <a:avLst/>
            </a:prstGeom>
            <a:noFill/>
            <a:ln w="54720"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All the way down </a:t>
              </a:r>
              <a:endParaRPr b="0" lang="en-US" sz="1800" spc="-1" strike="noStrike">
                <a:latin typeface="Arial"/>
              </a:endParaRPr>
            </a:p>
            <a:p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to few eV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87" name="Group 8"/>
          <p:cNvGrpSpPr/>
          <p:nvPr/>
        </p:nvGrpSpPr>
        <p:grpSpPr>
          <a:xfrm>
            <a:off x="822960" y="1074960"/>
            <a:ext cx="7390080" cy="3056040"/>
            <a:chOff x="822960" y="1074960"/>
            <a:chExt cx="7390080" cy="3056040"/>
          </a:xfrm>
        </p:grpSpPr>
        <p:pic>
          <p:nvPicPr>
            <p:cNvPr id="188" name="" descr=""/>
            <p:cNvPicPr/>
            <p:nvPr/>
          </p:nvPicPr>
          <p:blipFill>
            <a:blip r:embed="rId3"/>
            <a:srcRect l="2353" t="15183" r="11231" b="4801"/>
            <a:stretch/>
          </p:blipFill>
          <p:spPr>
            <a:xfrm>
              <a:off x="822960" y="1712520"/>
              <a:ext cx="3458160" cy="2401560"/>
            </a:xfrm>
            <a:prstGeom prst="rect">
              <a:avLst/>
            </a:prstGeom>
            <a:ln w="54720">
              <a:noFill/>
            </a:ln>
          </p:spPr>
        </p:pic>
        <p:pic>
          <p:nvPicPr>
            <p:cNvPr id="189" name="" descr=""/>
            <p:cNvPicPr/>
            <p:nvPr/>
          </p:nvPicPr>
          <p:blipFill>
            <a:blip r:embed="rId4"/>
            <a:srcRect l="2353" t="15183" r="11231" b="4801"/>
            <a:stretch/>
          </p:blipFill>
          <p:spPr>
            <a:xfrm>
              <a:off x="4480560" y="1712520"/>
              <a:ext cx="3482640" cy="2418480"/>
            </a:xfrm>
            <a:prstGeom prst="rect">
              <a:avLst/>
            </a:prstGeom>
            <a:ln w="54720">
              <a:noFill/>
            </a:ln>
          </p:spPr>
        </p:pic>
        <p:sp>
          <p:nvSpPr>
            <p:cNvPr id="190" name="Line 9"/>
            <p:cNvSpPr/>
            <p:nvPr/>
          </p:nvSpPr>
          <p:spPr>
            <a:xfrm>
              <a:off x="5669280" y="1438200"/>
              <a:ext cx="0" cy="274320"/>
            </a:xfrm>
            <a:prstGeom prst="line">
              <a:avLst/>
            </a:prstGeom>
            <a:ln cap="rnd" w="547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Line 10"/>
            <p:cNvSpPr/>
            <p:nvPr/>
          </p:nvSpPr>
          <p:spPr>
            <a:xfrm flipH="1">
              <a:off x="7132320" y="1440720"/>
              <a:ext cx="182880" cy="271800"/>
            </a:xfrm>
            <a:prstGeom prst="line">
              <a:avLst/>
            </a:prstGeom>
            <a:ln cap="rnd" w="547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Line 11"/>
            <p:cNvSpPr/>
            <p:nvPr/>
          </p:nvSpPr>
          <p:spPr>
            <a:xfrm flipH="1">
              <a:off x="7744320" y="1532160"/>
              <a:ext cx="119520" cy="180360"/>
            </a:xfrm>
            <a:prstGeom prst="line">
              <a:avLst/>
            </a:prstGeom>
            <a:ln cap="rnd" w="547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TextShape 12"/>
            <p:cNvSpPr txBox="1"/>
            <p:nvPr/>
          </p:nvSpPr>
          <p:spPr>
            <a:xfrm>
              <a:off x="5394960" y="1094400"/>
              <a:ext cx="586080" cy="346320"/>
            </a:xfrm>
            <a:prstGeom prst="rect">
              <a:avLst/>
            </a:prstGeom>
            <a:noFill/>
            <a:ln w="54720"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i="1" lang="en-US" sz="1800" spc="-1" strike="noStrike">
                  <a:latin typeface="Arial"/>
                </a:rPr>
                <a:t>KLL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94" name="TextShape 13"/>
            <p:cNvSpPr txBox="1"/>
            <p:nvPr/>
          </p:nvSpPr>
          <p:spPr>
            <a:xfrm>
              <a:off x="7202880" y="1074960"/>
              <a:ext cx="421560" cy="346320"/>
            </a:xfrm>
            <a:prstGeom prst="rect">
              <a:avLst/>
            </a:prstGeom>
            <a:noFill/>
            <a:ln w="54720"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en-US" sz="1800" spc="-1" strike="noStrike">
                  <a:latin typeface="Arial"/>
                </a:rPr>
                <a:t>2s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95" name="TextShape 14"/>
            <p:cNvSpPr txBox="1"/>
            <p:nvPr/>
          </p:nvSpPr>
          <p:spPr>
            <a:xfrm>
              <a:off x="7779240" y="1166400"/>
              <a:ext cx="433800" cy="346320"/>
            </a:xfrm>
            <a:prstGeom prst="rect">
              <a:avLst/>
            </a:prstGeom>
            <a:noFill/>
            <a:ln w="54720"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en-US" sz="1800" spc="-1" strike="noStrike">
                  <a:latin typeface="Arial"/>
                </a:rPr>
                <a:t>2p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96" name="Line 15"/>
            <p:cNvSpPr/>
            <p:nvPr/>
          </p:nvSpPr>
          <p:spPr>
            <a:xfrm>
              <a:off x="2103120" y="1440720"/>
              <a:ext cx="0" cy="274320"/>
            </a:xfrm>
            <a:prstGeom prst="line">
              <a:avLst/>
            </a:prstGeom>
            <a:ln cap="rnd" w="547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Line 16"/>
            <p:cNvSpPr/>
            <p:nvPr/>
          </p:nvSpPr>
          <p:spPr>
            <a:xfrm flipH="1">
              <a:off x="3474720" y="1424520"/>
              <a:ext cx="169200" cy="288000"/>
            </a:xfrm>
            <a:prstGeom prst="line">
              <a:avLst/>
            </a:prstGeom>
            <a:ln cap="rnd" w="547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Line 17"/>
            <p:cNvSpPr/>
            <p:nvPr/>
          </p:nvSpPr>
          <p:spPr>
            <a:xfrm flipH="1">
              <a:off x="4114800" y="1440720"/>
              <a:ext cx="182880" cy="271800"/>
            </a:xfrm>
            <a:prstGeom prst="line">
              <a:avLst/>
            </a:prstGeom>
            <a:ln cap="rnd" w="547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TextShape 18"/>
            <p:cNvSpPr txBox="1"/>
            <p:nvPr/>
          </p:nvSpPr>
          <p:spPr>
            <a:xfrm>
              <a:off x="1828800" y="1074960"/>
              <a:ext cx="586080" cy="346320"/>
            </a:xfrm>
            <a:prstGeom prst="rect">
              <a:avLst/>
            </a:prstGeom>
            <a:noFill/>
            <a:ln w="54720"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i="1" lang="en-US" sz="1800" spc="-1" strike="noStrike">
                  <a:latin typeface="Arial"/>
                </a:rPr>
                <a:t>K</a:t>
              </a:r>
              <a:r>
                <a:rPr b="0" i="1" lang="en-US" sz="1800" spc="-1" strike="noStrike">
                  <a:latin typeface="Arial"/>
                </a:rPr>
                <a:t>L</a:t>
              </a:r>
              <a:r>
                <a:rPr b="0" i="1" lang="en-US" sz="1800" spc="-1" strike="noStrike">
                  <a:latin typeface="Arial"/>
                </a:rPr>
                <a:t>L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00" name="TextShape 19"/>
            <p:cNvSpPr txBox="1"/>
            <p:nvPr/>
          </p:nvSpPr>
          <p:spPr>
            <a:xfrm>
              <a:off x="3566160" y="1074960"/>
              <a:ext cx="421560" cy="346320"/>
            </a:xfrm>
            <a:prstGeom prst="rect">
              <a:avLst/>
            </a:prstGeom>
            <a:noFill/>
            <a:ln w="54720"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en-US" sz="1800" spc="-1" strike="noStrike">
                  <a:latin typeface="Arial"/>
                </a:rPr>
                <a:t>2s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01" name="TextShape 20"/>
            <p:cNvSpPr txBox="1"/>
            <p:nvPr/>
          </p:nvSpPr>
          <p:spPr>
            <a:xfrm>
              <a:off x="4114800" y="1094400"/>
              <a:ext cx="433800" cy="346320"/>
            </a:xfrm>
            <a:prstGeom prst="rect">
              <a:avLst/>
            </a:prstGeom>
            <a:noFill/>
            <a:ln w="54720"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en-US" sz="1800" spc="-1" strike="noStrike">
                  <a:latin typeface="Arial"/>
                </a:rPr>
                <a:t>2p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02" name="TextShape 21"/>
            <p:cNvSpPr txBox="1"/>
            <p:nvPr/>
          </p:nvSpPr>
          <p:spPr>
            <a:xfrm>
              <a:off x="3056400" y="3452400"/>
              <a:ext cx="4906800" cy="346320"/>
            </a:xfrm>
            <a:prstGeom prst="rect">
              <a:avLst/>
            </a:prstGeom>
            <a:noFill/>
            <a:ln w="54720"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Vertical</a:t>
              </a: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	</a:t>
              </a: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	</a:t>
              </a: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	</a:t>
              </a: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	</a:t>
              </a: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	</a:t>
              </a: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	</a:t>
              </a: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	</a:t>
              </a: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Horizontal</a:t>
              </a: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8566200" y="6318360"/>
            <a:ext cx="318600" cy="539280"/>
          </a:xfrm>
          <a:prstGeom prst="rect">
            <a:avLst/>
          </a:prstGeom>
          <a:noFill/>
          <a:ln>
            <a:noFill/>
          </a:ln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22D1DEA9-1BD5-414F-99A6-712255276FC8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5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451800" y="129240"/>
            <a:ext cx="8103240" cy="75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Multi-edge resolution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TextShape 3"/>
          <p:cNvSpPr txBox="1"/>
          <p:nvPr/>
        </p:nvSpPr>
        <p:spPr>
          <a:xfrm>
            <a:off x="182880" y="1371600"/>
            <a:ext cx="3180960" cy="5120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 baseline="-33000">
                <a:solidFill>
                  <a:srgbClr val="000000"/>
                </a:solidFill>
                <a:latin typeface="Arial"/>
              </a:rPr>
              <a:t>2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 Resonant Auger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 1s photoelectrons (75V)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 KLL and O KLL Auger electrons (300V)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Haven’t yet pushed resolution here yet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Surrogate demonstration for multi-color measurements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rcRect l="3273" t="170" r="3667" b="5080"/>
          <a:stretch/>
        </p:blipFill>
        <p:spPr>
          <a:xfrm>
            <a:off x="3475080" y="1280160"/>
            <a:ext cx="5409720" cy="5508000"/>
          </a:xfrm>
          <a:prstGeom prst="rect">
            <a:avLst/>
          </a:prstGeom>
          <a:ln w="54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8566200" y="6318360"/>
            <a:ext cx="318600" cy="539280"/>
          </a:xfrm>
          <a:prstGeom prst="rect">
            <a:avLst/>
          </a:prstGeom>
          <a:noFill/>
          <a:ln>
            <a:noFill/>
          </a:ln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50EEC133-555A-41FB-B8D8-3F264AAEAA87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6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451800" y="129240"/>
            <a:ext cx="8103240" cy="75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A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u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t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o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i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o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n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i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z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i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n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g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f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e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a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t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u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r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e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s 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m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o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t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i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v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a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t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e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s 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m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u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l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t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i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-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p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a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t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h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i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n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t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e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r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f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e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r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e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n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c</a:t>
            </a: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extShape 3"/>
          <p:cNvSpPr txBox="1"/>
          <p:nvPr/>
        </p:nvSpPr>
        <p:spPr>
          <a:xfrm>
            <a:off x="9346320" y="1247040"/>
            <a:ext cx="3638160" cy="4970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5000"/>
          </a:bodyPr>
          <a:p>
            <a:pPr lvl="1" marL="470880" indent="-182880">
              <a:spcBef>
                <a:spcPts val="1134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spcBef>
                <a:spcPts val="1134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Ulf Saalman and Jan Michael Rost for enhancement of non-linear signals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because of SASE, Inhouse proposal submitted last Friday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Spooktroscopy” and attoclock ptychography as super-resolution methods in the time-energy domain …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Daniel Ratner engaged, Alberto Lutman mode used in beamtime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Dynamic Chirality by fs-scale time-dependent polarization shaping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151"/>
              </a:spcBef>
              <a:buClr>
                <a:srgbClr val="a4001d"/>
              </a:buClr>
              <a:buSzPct val="120000"/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151"/>
              </a:spcBef>
              <a:buClr>
                <a:srgbClr val="a4001d"/>
              </a:buClr>
              <a:buSzPct val="120000"/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10" name="Group 4"/>
          <p:cNvGrpSpPr/>
          <p:nvPr/>
        </p:nvGrpSpPr>
        <p:grpSpPr>
          <a:xfrm>
            <a:off x="731520" y="1280160"/>
            <a:ext cx="4297320" cy="5486400"/>
            <a:chOff x="731520" y="1280160"/>
            <a:chExt cx="4297320" cy="5486400"/>
          </a:xfrm>
        </p:grpSpPr>
        <p:pic>
          <p:nvPicPr>
            <p:cNvPr id="211" name="" descr=""/>
            <p:cNvPicPr/>
            <p:nvPr/>
          </p:nvPicPr>
          <p:blipFill>
            <a:blip r:embed="rId1"/>
            <a:srcRect l="10264" t="2656" r="8634" b="60000"/>
            <a:stretch/>
          </p:blipFill>
          <p:spPr>
            <a:xfrm>
              <a:off x="731520" y="1280160"/>
              <a:ext cx="4297320" cy="2560320"/>
            </a:xfrm>
            <a:prstGeom prst="rect">
              <a:avLst/>
            </a:prstGeom>
            <a:ln w="54720">
              <a:noFill/>
            </a:ln>
          </p:spPr>
        </p:pic>
        <p:pic>
          <p:nvPicPr>
            <p:cNvPr id="212" name="" descr=""/>
            <p:cNvPicPr/>
            <p:nvPr/>
          </p:nvPicPr>
          <p:blipFill>
            <a:blip r:embed="rId2"/>
            <a:srcRect l="0" t="10846" r="0" b="0"/>
            <a:stretch/>
          </p:blipFill>
          <p:spPr>
            <a:xfrm>
              <a:off x="822960" y="3893760"/>
              <a:ext cx="4023360" cy="2872800"/>
            </a:xfrm>
            <a:prstGeom prst="rect">
              <a:avLst/>
            </a:prstGeom>
            <a:ln w="54720">
              <a:noFill/>
            </a:ln>
          </p:spPr>
        </p:pic>
      </p:grpSp>
      <p:grpSp>
        <p:nvGrpSpPr>
          <p:cNvPr id="213" name="Group 5"/>
          <p:cNvGrpSpPr/>
          <p:nvPr/>
        </p:nvGrpSpPr>
        <p:grpSpPr>
          <a:xfrm>
            <a:off x="6216480" y="1341720"/>
            <a:ext cx="2287440" cy="5241960"/>
            <a:chOff x="6216480" y="1341720"/>
            <a:chExt cx="2287440" cy="5241960"/>
          </a:xfrm>
        </p:grpSpPr>
        <p:pic>
          <p:nvPicPr>
            <p:cNvPr id="214" name="" descr=""/>
            <p:cNvPicPr/>
            <p:nvPr/>
          </p:nvPicPr>
          <p:blipFill>
            <a:blip r:embed="rId3"/>
            <a:srcRect l="0" t="0" r="51906" b="0"/>
            <a:stretch/>
          </p:blipFill>
          <p:spPr>
            <a:xfrm>
              <a:off x="6216480" y="1453680"/>
              <a:ext cx="2287440" cy="5130000"/>
            </a:xfrm>
            <a:prstGeom prst="rect">
              <a:avLst/>
            </a:prstGeom>
            <a:ln w="54720">
              <a:noFill/>
            </a:ln>
          </p:spPr>
        </p:pic>
        <p:sp>
          <p:nvSpPr>
            <p:cNvPr id="215" name="CustomShape 6"/>
            <p:cNvSpPr/>
            <p:nvPr/>
          </p:nvSpPr>
          <p:spPr>
            <a:xfrm>
              <a:off x="7899840" y="2377440"/>
              <a:ext cx="274320" cy="329760"/>
            </a:xfrm>
            <a:prstGeom prst="ellipse">
              <a:avLst/>
            </a:prstGeom>
            <a:noFill/>
            <a:ln cap="rnd" w="19080">
              <a:solidFill>
                <a:srgbClr val="00a93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TextShape 7"/>
            <p:cNvSpPr txBox="1"/>
            <p:nvPr/>
          </p:nvSpPr>
          <p:spPr>
            <a:xfrm>
              <a:off x="7644960" y="1341720"/>
              <a:ext cx="793440" cy="431640"/>
            </a:xfrm>
            <a:prstGeom prst="rect">
              <a:avLst/>
            </a:prstGeom>
            <a:noFill/>
            <a:ln w="54720"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en-US" sz="1200" spc="-1" strike="noStrike">
                  <a:solidFill>
                    <a:srgbClr val="00a933"/>
                  </a:solidFill>
                  <a:latin typeface="Arial"/>
                </a:rPr>
                <a:t>Readout</a:t>
              </a:r>
              <a:endParaRPr b="0" lang="en-US" sz="1200" spc="-1" strike="noStrike">
                <a:latin typeface="Arial"/>
              </a:endParaRPr>
            </a:p>
            <a:p>
              <a:r>
                <a:rPr b="0" lang="en-US" sz="1200" spc="-1" strike="noStrike">
                  <a:solidFill>
                    <a:srgbClr val="00a933"/>
                  </a:solidFill>
                  <a:latin typeface="Arial"/>
                </a:rPr>
                <a:t>channels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17" name="CustomShape 8"/>
            <p:cNvSpPr/>
            <p:nvPr/>
          </p:nvSpPr>
          <p:spPr>
            <a:xfrm>
              <a:off x="6748200" y="1369800"/>
              <a:ext cx="274320" cy="329760"/>
            </a:xfrm>
            <a:prstGeom prst="ellipse">
              <a:avLst/>
            </a:prstGeom>
            <a:noFill/>
            <a:ln cap="rnd" w="19080">
              <a:solidFill>
                <a:srgbClr val="00a93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Line 9"/>
            <p:cNvSpPr/>
            <p:nvPr/>
          </p:nvSpPr>
          <p:spPr>
            <a:xfrm>
              <a:off x="8046720" y="1828800"/>
              <a:ext cx="0" cy="548640"/>
            </a:xfrm>
            <a:prstGeom prst="line">
              <a:avLst/>
            </a:prstGeom>
            <a:ln cap="rnd" w="19080">
              <a:solidFill>
                <a:srgbClr val="00a933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Line 10"/>
            <p:cNvSpPr/>
            <p:nvPr/>
          </p:nvSpPr>
          <p:spPr>
            <a:xfrm flipH="1">
              <a:off x="7022520" y="1554480"/>
              <a:ext cx="567000" cy="0"/>
            </a:xfrm>
            <a:prstGeom prst="line">
              <a:avLst/>
            </a:prstGeom>
            <a:ln cap="rnd" w="19080">
              <a:solidFill>
                <a:srgbClr val="00a933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8566200" y="6318360"/>
            <a:ext cx="318600" cy="539280"/>
          </a:xfrm>
          <a:prstGeom prst="rect">
            <a:avLst/>
          </a:prstGeom>
          <a:noFill/>
          <a:ln>
            <a:noFill/>
          </a:ln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9F382FD7-385C-4E07-8E9A-25D8D7A5997B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7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451800" y="129240"/>
            <a:ext cx="8103240" cy="75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High Density HV, High Density Data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TextShape 3"/>
          <p:cNvSpPr txBox="1"/>
          <p:nvPr/>
        </p:nvSpPr>
        <p:spPr>
          <a:xfrm>
            <a:off x="91440" y="1280160"/>
            <a:ext cx="3073320" cy="1828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26000"/>
          </a:bodyPr>
          <a:p>
            <a:pPr lvl="1" marL="470880" indent="-182880">
              <a:lnSpc>
                <a:spcPct val="100000"/>
              </a:lnSpc>
              <a:spcBef>
                <a:spcPts val="575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From 70 SHV cables in June from patch panel...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575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…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 a full build out of 160 SHV channels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575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Ideally MDC can do High Density vacuum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feedthroughs in mu-metal spools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15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Very “sensor” frontier of EdgeML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15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Can we put an ADC, FPGA, and EdgeTPU actually on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flange?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3108960" y="4640400"/>
            <a:ext cx="2834640" cy="2126160"/>
          </a:xfrm>
          <a:prstGeom prst="rect">
            <a:avLst/>
          </a:prstGeom>
          <a:ln w="54720">
            <a:noFill/>
          </a:ln>
        </p:spPr>
      </p:pic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112680" y="4617720"/>
            <a:ext cx="2813400" cy="2109960"/>
          </a:xfrm>
          <a:prstGeom prst="rect">
            <a:avLst/>
          </a:prstGeom>
          <a:ln w="54720">
            <a:noFill/>
          </a:ln>
        </p:spPr>
      </p:pic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6126480" y="4663440"/>
            <a:ext cx="2804040" cy="2103120"/>
          </a:xfrm>
          <a:prstGeom prst="rect">
            <a:avLst/>
          </a:prstGeom>
          <a:ln w="54720">
            <a:noFill/>
          </a:ln>
        </p:spPr>
      </p:pic>
      <p:pic>
        <p:nvPicPr>
          <p:cNvPr id="226" name="" descr=""/>
          <p:cNvPicPr/>
          <p:nvPr/>
        </p:nvPicPr>
        <p:blipFill>
          <a:blip r:embed="rId4"/>
          <a:srcRect l="13548" t="12860" r="16429" b="17330"/>
          <a:stretch/>
        </p:blipFill>
        <p:spPr>
          <a:xfrm>
            <a:off x="6400800" y="1280520"/>
            <a:ext cx="2529720" cy="3264120"/>
          </a:xfrm>
          <a:prstGeom prst="rect">
            <a:avLst/>
          </a:prstGeom>
          <a:ln w="54720">
            <a:noFill/>
          </a:ln>
        </p:spPr>
      </p:pic>
      <p:grpSp>
        <p:nvGrpSpPr>
          <p:cNvPr id="227" name="Group 4"/>
          <p:cNvGrpSpPr/>
          <p:nvPr/>
        </p:nvGrpSpPr>
        <p:grpSpPr>
          <a:xfrm>
            <a:off x="1920240" y="1371600"/>
            <a:ext cx="4396320" cy="3017520"/>
            <a:chOff x="1920240" y="1371600"/>
            <a:chExt cx="4396320" cy="3017520"/>
          </a:xfrm>
        </p:grpSpPr>
        <p:pic>
          <p:nvPicPr>
            <p:cNvPr id="228" name="" descr=""/>
            <p:cNvPicPr/>
            <p:nvPr/>
          </p:nvPicPr>
          <p:blipFill>
            <a:blip r:embed="rId5"/>
            <a:srcRect l="11229" t="0" r="14977" b="0"/>
            <a:stretch/>
          </p:blipFill>
          <p:spPr>
            <a:xfrm>
              <a:off x="3347640" y="1371600"/>
              <a:ext cx="2968920" cy="3017520"/>
            </a:xfrm>
            <a:prstGeom prst="rect">
              <a:avLst/>
            </a:prstGeom>
            <a:ln w="54720">
              <a:noFill/>
            </a:ln>
          </p:spPr>
        </p:pic>
        <p:pic>
          <p:nvPicPr>
            <p:cNvPr id="229" name="" descr=""/>
            <p:cNvPicPr/>
            <p:nvPr/>
          </p:nvPicPr>
          <p:blipFill>
            <a:blip r:embed="rId6"/>
            <a:srcRect l="0" t="6501" r="14640" b="0"/>
            <a:stretch/>
          </p:blipFill>
          <p:spPr>
            <a:xfrm>
              <a:off x="1920240" y="3291840"/>
              <a:ext cx="1335600" cy="1097280"/>
            </a:xfrm>
            <a:prstGeom prst="rect">
              <a:avLst/>
            </a:prstGeom>
            <a:ln w="54720">
              <a:noFill/>
            </a:ln>
          </p:spPr>
        </p:pic>
        <p:sp>
          <p:nvSpPr>
            <p:cNvPr id="230" name="Line 5"/>
            <p:cNvSpPr/>
            <p:nvPr/>
          </p:nvSpPr>
          <p:spPr>
            <a:xfrm flipV="1">
              <a:off x="3164760" y="1828800"/>
              <a:ext cx="822960" cy="1988640"/>
            </a:xfrm>
            <a:prstGeom prst="line">
              <a:avLst/>
            </a:prstGeom>
            <a:ln cap="rnd" w="1908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Line 6"/>
            <p:cNvSpPr/>
            <p:nvPr/>
          </p:nvSpPr>
          <p:spPr>
            <a:xfrm flipV="1">
              <a:off x="3164760" y="1645920"/>
              <a:ext cx="1097280" cy="2171520"/>
            </a:xfrm>
            <a:prstGeom prst="line">
              <a:avLst/>
            </a:prstGeom>
            <a:ln cap="rnd" w="1908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Line 7"/>
            <p:cNvSpPr/>
            <p:nvPr/>
          </p:nvSpPr>
          <p:spPr>
            <a:xfrm flipV="1">
              <a:off x="3164760" y="1645920"/>
              <a:ext cx="1645920" cy="2171520"/>
            </a:xfrm>
            <a:prstGeom prst="line">
              <a:avLst/>
            </a:prstGeom>
            <a:ln cap="rnd" w="1908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Line 8"/>
            <p:cNvSpPr/>
            <p:nvPr/>
          </p:nvSpPr>
          <p:spPr>
            <a:xfrm flipV="1">
              <a:off x="3164760" y="2651760"/>
              <a:ext cx="2194560" cy="1165680"/>
            </a:xfrm>
            <a:prstGeom prst="line">
              <a:avLst/>
            </a:prstGeom>
            <a:ln cap="rnd" w="1908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Line 9"/>
            <p:cNvSpPr/>
            <p:nvPr/>
          </p:nvSpPr>
          <p:spPr>
            <a:xfrm>
              <a:off x="3164760" y="3817440"/>
              <a:ext cx="2651760" cy="114480"/>
            </a:xfrm>
            <a:prstGeom prst="line">
              <a:avLst/>
            </a:prstGeom>
            <a:ln cap="rnd" w="1908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8566200" y="6318360"/>
            <a:ext cx="318600" cy="539280"/>
          </a:xfrm>
          <a:prstGeom prst="rect">
            <a:avLst/>
          </a:prstGeom>
          <a:noFill/>
          <a:ln>
            <a:noFill/>
          </a:ln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099DE7BE-860F-4BC6-9A18-43B0064D55C2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451800" y="129240"/>
            <a:ext cx="8103240" cy="75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Enabling Strategic Developments – EdgeAI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TextShape 3"/>
          <p:cNvSpPr txBox="1"/>
          <p:nvPr/>
        </p:nvSpPr>
        <p:spPr>
          <a:xfrm>
            <a:off x="9326880" y="1097280"/>
            <a:ext cx="8686800" cy="5303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lvl="1" marL="470880" indent="-182880">
              <a:lnSpc>
                <a:spcPct val="100000"/>
              </a:lnSpc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AISDC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buClr>
                <a:srgbClr val="a4001d"/>
              </a:buClr>
              <a:buSzPct val="120000"/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buClr>
                <a:srgbClr val="a4001d"/>
              </a:buClr>
              <a:buSzPct val="120000"/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buClr>
                <a:srgbClr val="a4001d"/>
              </a:buClr>
              <a:buSzPct val="120000"/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buClr>
                <a:srgbClr val="a4001d"/>
              </a:buClr>
              <a:buSzPct val="120000"/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buClr>
                <a:srgbClr val="a4001d"/>
              </a:buClr>
              <a:buSzPct val="120000"/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buClr>
                <a:srgbClr val="a4001d"/>
              </a:buClr>
              <a:buSzPct val="120000"/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buClr>
                <a:srgbClr val="a4001d"/>
              </a:buClr>
              <a:buSzPct val="120000"/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buClr>
                <a:srgbClr val="a4001d"/>
              </a:buClr>
              <a:buSzPct val="120000"/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Tixel for ToFs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274320" y="1463040"/>
            <a:ext cx="4783320" cy="5120640"/>
          </a:xfrm>
          <a:prstGeom prst="rect">
            <a:avLst/>
          </a:prstGeom>
          <a:ln w="54720">
            <a:noFill/>
          </a:ln>
        </p:spPr>
      </p:pic>
      <p:sp>
        <p:nvSpPr>
          <p:cNvPr id="239" name="Line 4"/>
          <p:cNvSpPr/>
          <p:nvPr/>
        </p:nvSpPr>
        <p:spPr>
          <a:xfrm>
            <a:off x="5303520" y="5760720"/>
            <a:ext cx="731520" cy="0"/>
          </a:xfrm>
          <a:prstGeom prst="line">
            <a:avLst/>
          </a:prstGeom>
          <a:ln cap="rnd"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TextShape 5"/>
          <p:cNvSpPr txBox="1"/>
          <p:nvPr/>
        </p:nvSpPr>
        <p:spPr>
          <a:xfrm>
            <a:off x="6126480" y="5394960"/>
            <a:ext cx="2926080" cy="1101960"/>
          </a:xfrm>
          <a:prstGeom prst="rect">
            <a:avLst/>
          </a:prstGeom>
          <a:noFill/>
          <a:ln w="5472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200" spc="-1" strike="noStrike">
                <a:latin typeface="Arial"/>
              </a:rPr>
              <a:t>Corbeil Therrien </a:t>
            </a:r>
            <a:r>
              <a:rPr b="0" i="1" lang="en-US" sz="1200" spc="-1" strike="noStrike">
                <a:latin typeface="Arial"/>
              </a:rPr>
              <a:t>et al., </a:t>
            </a:r>
            <a:r>
              <a:rPr b="0" lang="en-US" sz="1200" spc="-1" strike="noStrike">
                <a:latin typeface="Arial"/>
              </a:rPr>
              <a:t>“Machine Learning at the Edge for Ultra High Rate Detectors” NSS-MIC, 1-4, (2019) doi: 10.1109/NSS/MIC42101.2019.9059671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2"/>
          <a:srcRect l="8036" t="0" r="17763" b="58805"/>
          <a:stretch/>
        </p:blipFill>
        <p:spPr>
          <a:xfrm>
            <a:off x="5665680" y="1381680"/>
            <a:ext cx="3295080" cy="2367360"/>
          </a:xfrm>
          <a:prstGeom prst="rect">
            <a:avLst/>
          </a:prstGeom>
          <a:ln w="54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2969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2012-06-11T23:50:00Z</dcterms:created>
  <dc:creator/>
  <dc:description/>
  <dc:language>en-US</dc:language>
  <cp:lastModifiedBy/>
  <dcterms:modified xsi:type="dcterms:W3CDTF">2021-08-10T15:04:01Z</dcterms:modified>
  <cp:revision>195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ntentTypeId">
    <vt:lpwstr>0x01010050872B1F55C4DE4CA2A5FEBE29F43349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11</vt:i4>
  </property>
</Properties>
</file>